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1" r:id="rId2"/>
    <p:sldId id="561" r:id="rId3"/>
    <p:sldId id="546" r:id="rId4"/>
    <p:sldId id="582" r:id="rId5"/>
    <p:sldId id="581" r:id="rId6"/>
    <p:sldId id="583" r:id="rId7"/>
    <p:sldId id="578" r:id="rId8"/>
    <p:sldId id="579" r:id="rId9"/>
    <p:sldId id="584" r:id="rId1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3"/>
  </p:normalViewPr>
  <p:slideViewPr>
    <p:cSldViewPr>
      <p:cViewPr varScale="1">
        <p:scale>
          <a:sx n="63" d="100"/>
          <a:sy n="63" d="100"/>
        </p:scale>
        <p:origin x="176" y="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With</a:t>
            </a:r>
            <a:r>
              <a:rPr lang="en-US" baseline="0" dirty="0"/>
              <a:t> the X-Ten platform we can now sequence almost 2000 whole genomes per month.  We will soon have the next iteration of </a:t>
            </a:r>
            <a:r>
              <a:rPr lang="en-US" baseline="0" dirty="0" err="1"/>
              <a:t>Illumina’s</a:t>
            </a:r>
            <a:r>
              <a:rPr lang="en-US" baseline="0" dirty="0"/>
              <a:t> sequencing platform, the </a:t>
            </a:r>
            <a:r>
              <a:rPr lang="en-US" baseline="0" dirty="0" err="1"/>
              <a:t>NovaSeq</a:t>
            </a:r>
            <a:r>
              <a:rPr lang="en-US" baseline="0" dirty="0"/>
              <a:t> 6000, which is expected to double and then triple this capacity over </a:t>
            </a:r>
            <a:r>
              <a:rPr lang="en-US" baseline="0"/>
              <a:t>the next few </a:t>
            </a:r>
            <a:r>
              <a:rPr lang="en-US" baseline="0" dirty="0"/>
              <a:t>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01BE8-CFEC-C14E-98B3-9C1E84D35B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51468"/>
            <a:ext cx="41148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51468"/>
            <a:ext cx="4191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Obi Griffith &lt;</a:t>
            </a:r>
            <a:r>
              <a:rPr lang="en-US" dirty="0" err="1"/>
              <a:t>obigriffith@wustl.edu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CF3FDDA8-DFE2-794D-9469-18250F189BBE}" type="datetime1">
              <a:rPr lang="en-US"/>
              <a:pPr>
                <a:defRPr/>
              </a:pPr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D133E7D2-33FF-EC4A-AE37-9A522B04A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dgidb.genome.wustl.edu/" TargetMode="External"/><Relationship Id="rId13" Type="http://schemas.openxmlformats.org/officeDocument/2006/relationships/hyperlink" Target="http://genviz.org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griffithlab/GenVisR" TargetMode="External"/><Relationship Id="rId12" Type="http://schemas.openxmlformats.org/officeDocument/2006/relationships/hyperlink" Target="http://rnaseq.wiki/" TargetMode="External"/><Relationship Id="rId17" Type="http://schemas.openxmlformats.org/officeDocument/2006/relationships/hyperlink" Target="http://www.griffithlab.org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bioinformatics.ca/workshops/2016/informatics-rna-seq-analysis-2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iffithlab/regtools/commits/master" TargetMode="External"/><Relationship Id="rId11" Type="http://schemas.openxmlformats.org/officeDocument/2006/relationships/hyperlink" Target="https://vatools.readthedocs.io/en/latest/" TargetMode="External"/><Relationship Id="rId5" Type="http://schemas.openxmlformats.org/officeDocument/2006/relationships/hyperlink" Target="http://genomemedicine.biomedcentral.com/articles/10.1186/s13073-016-0264-5" TargetMode="External"/><Relationship Id="rId15" Type="http://schemas.openxmlformats.org/officeDocument/2006/relationships/hyperlink" Target="http://meetings.cshl.edu/courses.aspx?course=C-SEQTEC&amp;year=16" TargetMode="External"/><Relationship Id="rId10" Type="http://schemas.openxmlformats.org/officeDocument/2006/relationships/hyperlink" Target="http://pvactools.org/" TargetMode="External"/><Relationship Id="rId4" Type="http://schemas.openxmlformats.org/officeDocument/2006/relationships/hyperlink" Target="http://oncology.wustl.edu/education/conferences/conferences.html" TargetMode="External"/><Relationship Id="rId9" Type="http://schemas.openxmlformats.org/officeDocument/2006/relationships/hyperlink" Target="https://civic.genome.wustl.edu/%23/home" TargetMode="External"/><Relationship Id="rId14" Type="http://schemas.openxmlformats.org/officeDocument/2006/relationships/hyperlink" Target="http://pmbi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99392"/>
            <a:ext cx="8839200" cy="648072"/>
          </a:xfrm>
        </p:spPr>
        <p:txBody>
          <a:bodyPr/>
          <a:lstStyle/>
          <a:p>
            <a:r>
              <a:rPr lang="en-US" sz="3200" dirty="0"/>
              <a:t>Introductions to MGI/</a:t>
            </a:r>
            <a:r>
              <a:rPr lang="en-US" sz="3200" dirty="0" err="1"/>
              <a:t>WashU</a:t>
            </a:r>
            <a:r>
              <a:rPr lang="en-US" sz="3200" dirty="0"/>
              <a:t>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5" y="620688"/>
            <a:ext cx="1752145" cy="1946827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623299"/>
            <a:ext cx="1572737" cy="1946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429" y="2567515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Assistant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9752" y="2567515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Griffith, PhD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010" y="5981218"/>
            <a:ext cx="896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McDonnell Genome Institute, Washington University School of Medicine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5976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4803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Huiming</a:t>
            </a:r>
            <a:r>
              <a:rPr lang="en-US" sz="1800" dirty="0"/>
              <a:t> Xia</a:t>
            </a:r>
          </a:p>
          <a:p>
            <a:pPr algn="ctr"/>
            <a:r>
              <a:rPr lang="en-US" sz="1000" dirty="0"/>
              <a:t>PhD candidate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48064" y="528204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Kelsy</a:t>
            </a:r>
            <a:r>
              <a:rPr lang="en-US" sz="1800" dirty="0"/>
              <a:t> </a:t>
            </a:r>
            <a:r>
              <a:rPr lang="en-US" sz="1800" dirty="0" err="1"/>
              <a:t>Cotto</a:t>
            </a:r>
            <a:endParaRPr lang="en-US" sz="1800" dirty="0"/>
          </a:p>
          <a:p>
            <a:pPr algn="ctr"/>
            <a:r>
              <a:rPr lang="en-US" sz="10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528392"/>
            <a:ext cx="1772816" cy="17728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C6A861-B691-2143-ABB0-DE05BE9A9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68" y="61645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77" y="620688"/>
            <a:ext cx="1613944" cy="18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95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914400"/>
          </a:xfrm>
        </p:spPr>
        <p:txBody>
          <a:bodyPr>
            <a:noAutofit/>
          </a:bodyPr>
          <a:lstStyle/>
          <a:p>
            <a:r>
              <a:rPr lang="en-US" sz="2000" dirty="0"/>
              <a:t>Griffith Lab activities are cancer genomics (informatics) focused: new discovery, translation, method development and training</a:t>
            </a:r>
          </a:p>
        </p:txBody>
      </p:sp>
      <p:pic>
        <p:nvPicPr>
          <p:cNvPr id="4" name="Content Placeholder 3" descr="Projects by Category - The Elizabeth H. and James S. McDonnell III Genome Institute at Washington Universit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3197" y="1110957"/>
            <a:ext cx="3515470" cy="47244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466288" y="1052736"/>
            <a:ext cx="3994144" cy="4874441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Cancer genome analysis</a:t>
            </a:r>
          </a:p>
          <a:p>
            <a:pPr lvl="1"/>
            <a:r>
              <a:rPr lang="en-US" dirty="0"/>
              <a:t>Lymphoma</a:t>
            </a:r>
          </a:p>
          <a:p>
            <a:pPr lvl="1"/>
            <a:r>
              <a:rPr lang="en-US" dirty="0"/>
              <a:t>Breast cancer</a:t>
            </a:r>
          </a:p>
          <a:p>
            <a:pPr lvl="2"/>
            <a:r>
              <a:rPr lang="en-US" dirty="0"/>
              <a:t>Mouse models</a:t>
            </a:r>
          </a:p>
          <a:p>
            <a:pPr lvl="2"/>
            <a:r>
              <a:rPr lang="en-US" dirty="0"/>
              <a:t>Targeted sequencing of ER+ cohorts</a:t>
            </a:r>
          </a:p>
          <a:p>
            <a:pPr lvl="2"/>
            <a:r>
              <a:rPr lang="en-US" dirty="0"/>
              <a:t>Non-coding mutation analyses</a:t>
            </a:r>
          </a:p>
          <a:p>
            <a:pPr lvl="1"/>
            <a:r>
              <a:rPr lang="en-US" dirty="0"/>
              <a:t>Small cell lung cancer</a:t>
            </a:r>
          </a:p>
          <a:p>
            <a:pPr lvl="1"/>
            <a:r>
              <a:rPr lang="en-US" dirty="0"/>
              <a:t>OSCC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NGS Technology</a:t>
            </a:r>
          </a:p>
          <a:p>
            <a:pPr lvl="1"/>
            <a:r>
              <a:rPr lang="en-US" dirty="0" err="1"/>
              <a:t>Regulome</a:t>
            </a:r>
            <a:r>
              <a:rPr lang="en-US" dirty="0"/>
              <a:t> sequencing</a:t>
            </a:r>
          </a:p>
          <a:p>
            <a:pPr lvl="1"/>
            <a:r>
              <a:rPr lang="en-US" dirty="0"/>
              <a:t>TCR repertoire sequencing</a:t>
            </a:r>
          </a:p>
          <a:p>
            <a:pPr lvl="1"/>
            <a:endParaRPr lang="en-US" b="1" dirty="0"/>
          </a:p>
          <a:p>
            <a:r>
              <a:rPr lang="en-US" b="1" dirty="0"/>
              <a:t>Precision Medicine for Cancer</a:t>
            </a:r>
          </a:p>
          <a:p>
            <a:pPr lvl="1"/>
            <a:r>
              <a:rPr lang="en-US" dirty="0">
                <a:hlinkClick r:id="rId4"/>
              </a:rPr>
              <a:t>Genomics Tumor Board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Immunotherapy</a:t>
            </a:r>
            <a:r>
              <a:rPr lang="en-US" dirty="0"/>
              <a:t> (cancer vaccines)</a:t>
            </a:r>
          </a:p>
          <a:p>
            <a:pPr lvl="2"/>
            <a:endParaRPr lang="en-US" b="1" dirty="0"/>
          </a:p>
          <a:p>
            <a:r>
              <a:rPr lang="en-US" b="1" dirty="0"/>
              <a:t>Tool development</a:t>
            </a:r>
          </a:p>
          <a:p>
            <a:pPr lvl="1"/>
            <a:r>
              <a:rPr lang="en-US" dirty="0">
                <a:hlinkClick r:id="rId6"/>
              </a:rPr>
              <a:t>RegTools</a:t>
            </a:r>
            <a:r>
              <a:rPr lang="en-US" dirty="0"/>
              <a:t> – Regulatory/splicing variant analysis</a:t>
            </a:r>
          </a:p>
          <a:p>
            <a:pPr lvl="1"/>
            <a:r>
              <a:rPr lang="en-US" dirty="0">
                <a:hlinkClick r:id="rId7"/>
              </a:rPr>
              <a:t>genVisR</a:t>
            </a:r>
            <a:r>
              <a:rPr lang="en-US" dirty="0"/>
              <a:t> – Genome Visualizations in R</a:t>
            </a:r>
          </a:p>
          <a:p>
            <a:pPr lvl="1"/>
            <a:r>
              <a:rPr lang="en-US" dirty="0">
                <a:hlinkClick r:id="rId8"/>
              </a:rPr>
              <a:t>DGIdb</a:t>
            </a:r>
            <a:r>
              <a:rPr lang="en-US" dirty="0"/>
              <a:t> – drug-gene interactions database</a:t>
            </a:r>
          </a:p>
          <a:p>
            <a:pPr lvl="1"/>
            <a:r>
              <a:rPr lang="en-US" dirty="0">
                <a:hlinkClick r:id="rId9"/>
              </a:rPr>
              <a:t>CIViC</a:t>
            </a:r>
            <a:r>
              <a:rPr lang="en-US" dirty="0"/>
              <a:t> – Clinical Interpretation of Variants</a:t>
            </a:r>
          </a:p>
          <a:p>
            <a:pPr lvl="1"/>
            <a:r>
              <a:rPr lang="en-US" dirty="0">
                <a:hlinkClick r:id="rId10"/>
              </a:rPr>
              <a:t>pVACtools</a:t>
            </a:r>
            <a:r>
              <a:rPr lang="en-US" dirty="0"/>
              <a:t> – Cancer vaccine designs</a:t>
            </a:r>
          </a:p>
          <a:p>
            <a:pPr lvl="1"/>
            <a:r>
              <a:rPr lang="en-US" dirty="0" err="1">
                <a:hlinkClick r:id="rId11"/>
              </a:rPr>
              <a:t>VAtools</a:t>
            </a:r>
            <a:r>
              <a:rPr lang="en-US" dirty="0"/>
              <a:t> – VCF annotation</a:t>
            </a:r>
          </a:p>
          <a:p>
            <a:endParaRPr lang="en-US" b="1" dirty="0"/>
          </a:p>
          <a:p>
            <a:r>
              <a:rPr lang="en-US" b="1" dirty="0"/>
              <a:t>Bioinformatics Training</a:t>
            </a:r>
          </a:p>
          <a:p>
            <a:pPr lvl="1"/>
            <a:r>
              <a:rPr lang="en-US" dirty="0"/>
              <a:t>RNA-seq analysis (</a:t>
            </a:r>
            <a:r>
              <a:rPr lang="en-US" dirty="0">
                <a:hlinkClick r:id="rId12"/>
              </a:rPr>
              <a:t>rnabio.org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Genomic Data Visualization (</a:t>
            </a:r>
            <a:r>
              <a:rPr lang="en-US" dirty="0">
                <a:hlinkClick r:id="rId13"/>
              </a:rPr>
              <a:t>genviz.org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Precision Medicine Bioinformatics (</a:t>
            </a:r>
            <a:r>
              <a:rPr lang="en-US" dirty="0" err="1">
                <a:hlinkClick r:id="rId14"/>
              </a:rPr>
              <a:t>pmbio.org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hlinkClick r:id="rId15"/>
              </a:rPr>
              <a:t>CSHL</a:t>
            </a:r>
            <a:r>
              <a:rPr lang="en-US" dirty="0"/>
              <a:t> and </a:t>
            </a:r>
            <a:r>
              <a:rPr lang="en-US" dirty="0">
                <a:hlinkClick r:id="rId16"/>
              </a:rPr>
              <a:t>CBW</a:t>
            </a:r>
            <a:endParaRPr lang="en-US" dirty="0"/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03530" y="3323116"/>
            <a:ext cx="1204176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noAutofit/>
          </a:bodyPr>
          <a:lstStyle/>
          <a:p>
            <a:r>
              <a:rPr lang="en-US" sz="1350" dirty="0">
                <a:solidFill>
                  <a:schemeClr val="accent5">
                    <a:lumMod val="50000"/>
                  </a:schemeClr>
                </a:solidFill>
              </a:rPr>
              <a:t>Cancer types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5464" y="5685316"/>
            <a:ext cx="675185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156986"/>
                </a:solidFill>
              </a:rPr>
              <a:t>Cases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1813" y="6093296"/>
            <a:ext cx="18003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17"/>
              </a:rPr>
              <a:t>www.griffithlab.org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8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</a:t>
            </a:r>
          </a:p>
          <a:p>
            <a:pPr marL="0" indent="0" algn="r">
              <a:buNone/>
            </a:pPr>
            <a:r>
              <a:rPr lang="en-US" i="1" dirty="0"/>
              <a:t>-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informatics portion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Day 1: </a:t>
            </a:r>
            <a:r>
              <a:rPr lang="en-US" sz="2400" dirty="0"/>
              <a:t>Unix, Cloud Computing, DNA sequence alignment</a:t>
            </a:r>
          </a:p>
          <a:p>
            <a:pPr marL="0" indent="0">
              <a:buNone/>
            </a:pPr>
            <a:r>
              <a:rPr lang="en-US" sz="2400" b="1" dirty="0"/>
              <a:t>Day 2: </a:t>
            </a:r>
            <a:r>
              <a:rPr lang="en-US" sz="2400" dirty="0" err="1"/>
              <a:t>RNAseq</a:t>
            </a:r>
            <a:r>
              <a:rPr lang="en-US" sz="2400" dirty="0"/>
              <a:t> - installation, data/files, alignment, QC</a:t>
            </a:r>
          </a:p>
          <a:p>
            <a:pPr marL="0" indent="0">
              <a:buNone/>
            </a:pPr>
            <a:r>
              <a:rPr lang="en-US" sz="2400" b="1" dirty="0"/>
              <a:t>Day 3: </a:t>
            </a:r>
            <a:r>
              <a:rPr lang="en-US" sz="2400" dirty="0" err="1"/>
              <a:t>RNAseq</a:t>
            </a:r>
            <a:r>
              <a:rPr lang="en-US" sz="2400" dirty="0"/>
              <a:t> – count-based data, expression, DE</a:t>
            </a:r>
          </a:p>
          <a:p>
            <a:pPr marL="0" indent="0">
              <a:buNone/>
            </a:pPr>
            <a:r>
              <a:rPr lang="en-US" sz="2400" b="1" dirty="0"/>
              <a:t>Day 4: </a:t>
            </a:r>
            <a:r>
              <a:rPr lang="en-US" sz="2400" dirty="0" err="1"/>
              <a:t>scRNA</a:t>
            </a:r>
            <a:r>
              <a:rPr lang="en-US" sz="2400" dirty="0"/>
              <a:t> – data, QC, visualization, expression, ATAC-seq</a:t>
            </a:r>
          </a:p>
          <a:p>
            <a:pPr marL="0" indent="0">
              <a:buNone/>
            </a:pPr>
            <a:r>
              <a:rPr lang="en-US" sz="2400" b="1" dirty="0"/>
              <a:t>Day 5: </a:t>
            </a:r>
            <a:r>
              <a:rPr lang="en-US" sz="2400" dirty="0" err="1"/>
              <a:t>scRNA</a:t>
            </a:r>
            <a:r>
              <a:rPr lang="en-US" sz="2400" dirty="0"/>
              <a:t> – exercises; variant discovery; </a:t>
            </a:r>
            <a:r>
              <a:rPr lang="en-US" sz="2400" b="1" dirty="0"/>
              <a:t>Banquet</a:t>
            </a:r>
          </a:p>
          <a:p>
            <a:pPr marL="0" indent="0">
              <a:buNone/>
            </a:pPr>
            <a:r>
              <a:rPr lang="en-US" sz="2400" b="1" dirty="0"/>
              <a:t>Day 6: </a:t>
            </a:r>
            <a:r>
              <a:rPr lang="en-US" sz="2400" dirty="0"/>
              <a:t>Variant analysis and interpretation</a:t>
            </a:r>
          </a:p>
          <a:p>
            <a:pPr marL="0" indent="0">
              <a:buNone/>
            </a:pPr>
            <a:r>
              <a:rPr lang="en-US" sz="2400" b="1" dirty="0"/>
              <a:t>Day 7: </a:t>
            </a:r>
            <a:r>
              <a:rPr lang="en-US" sz="2400" dirty="0"/>
              <a:t>Genome arithmetic (</a:t>
            </a:r>
            <a:r>
              <a:rPr lang="en-US" sz="2400" dirty="0" err="1"/>
              <a:t>BEDtools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/>
              <a:t>Day 8: </a:t>
            </a:r>
            <a:r>
              <a:rPr lang="en-US" sz="2400" dirty="0"/>
              <a:t>Long read sequence analysis</a:t>
            </a:r>
          </a:p>
          <a:p>
            <a:pPr marL="0" indent="0">
              <a:buNone/>
            </a:pPr>
            <a:r>
              <a:rPr lang="en-US" sz="2400" b="1" dirty="0"/>
              <a:t>Day 9: </a:t>
            </a:r>
            <a:r>
              <a:rPr lang="en-US" sz="2400" dirty="0"/>
              <a:t>Pipelines, scripting, wrap up</a:t>
            </a:r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[open Q&amp;A and discussion]</a:t>
            </a:r>
          </a:p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Dinner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Team assignments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334"/>
            <a:ext cx="8839200" cy="1143000"/>
          </a:xfrm>
        </p:spPr>
        <p:txBody>
          <a:bodyPr/>
          <a:lstStyle/>
          <a:p>
            <a:r>
              <a:rPr lang="en-US" dirty="0"/>
              <a:t>Informatics background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0904"/>
            <a:ext cx="8839200" cy="4724400"/>
          </a:xfrm>
        </p:spPr>
        <p:txBody>
          <a:bodyPr>
            <a:normAutofit/>
          </a:bodyPr>
          <a:lstStyle/>
          <a:p>
            <a:r>
              <a:rPr lang="en-US" sz="2400" dirty="0"/>
              <a:t>Student poll</a:t>
            </a:r>
          </a:p>
          <a:p>
            <a:pPr lvl="1"/>
            <a:r>
              <a:rPr lang="en-US" sz="2000" dirty="0"/>
              <a:t>Are you doing genomics research?</a:t>
            </a:r>
          </a:p>
          <a:p>
            <a:pPr lvl="1"/>
            <a:r>
              <a:rPr lang="en-US" sz="2000" dirty="0"/>
              <a:t>Do you consider yourself a </a:t>
            </a:r>
            <a:r>
              <a:rPr lang="en-US" sz="2000" dirty="0" err="1"/>
              <a:t>bioinformatician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What kind of NGS data are you working with?</a:t>
            </a:r>
          </a:p>
          <a:p>
            <a:pPr lvl="2"/>
            <a:r>
              <a:rPr lang="en-US" sz="1800" dirty="0"/>
              <a:t>WGS?</a:t>
            </a:r>
          </a:p>
          <a:p>
            <a:pPr lvl="2"/>
            <a:r>
              <a:rPr lang="en-US" sz="1800" dirty="0"/>
              <a:t>Exome?</a:t>
            </a:r>
          </a:p>
          <a:p>
            <a:pPr lvl="2"/>
            <a:r>
              <a:rPr lang="en-US" sz="1800" dirty="0" err="1"/>
              <a:t>RNAseq</a:t>
            </a:r>
            <a:r>
              <a:rPr lang="en-US" sz="1800" dirty="0"/>
              <a:t>?</a:t>
            </a:r>
          </a:p>
          <a:p>
            <a:pPr lvl="2"/>
            <a:r>
              <a:rPr lang="en-US" sz="1800" dirty="0" err="1"/>
              <a:t>Epigenome</a:t>
            </a:r>
            <a:r>
              <a:rPr lang="en-US" sz="1800" dirty="0"/>
              <a:t>?</a:t>
            </a:r>
          </a:p>
          <a:p>
            <a:pPr lvl="2"/>
            <a:r>
              <a:rPr lang="en-US" sz="1800" dirty="0"/>
              <a:t>Single cell?</a:t>
            </a:r>
          </a:p>
          <a:p>
            <a:pPr lvl="2"/>
            <a:r>
              <a:rPr lang="en-US" sz="1800" dirty="0"/>
              <a:t>Other?</a:t>
            </a:r>
          </a:p>
          <a:p>
            <a:pPr lvl="1"/>
            <a:r>
              <a:rPr lang="en-US" sz="2000" dirty="0"/>
              <a:t>What organism do you work with?</a:t>
            </a:r>
          </a:p>
          <a:p>
            <a:pPr lvl="1"/>
            <a:r>
              <a:rPr lang="en-US" sz="2000" dirty="0"/>
              <a:t>Did you bring data?</a:t>
            </a:r>
          </a:p>
        </p:txBody>
      </p:sp>
    </p:spTree>
    <p:extLst>
      <p:ext uri="{BB962C8B-B14F-4D97-AF65-F5344CB8AC3E}">
        <p14:creationId xmlns:p14="http://schemas.microsoft.com/office/powerpoint/2010/main" val="403184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27384"/>
            <a:ext cx="8839200" cy="792088"/>
          </a:xfrm>
        </p:spPr>
        <p:txBody>
          <a:bodyPr/>
          <a:lstStyle/>
          <a:p>
            <a:r>
              <a:rPr lang="en-US" dirty="0"/>
              <a:t>Student poll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08720"/>
            <a:ext cx="8839200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Not counting the pre-requisites and materials for this course:</a:t>
            </a:r>
          </a:p>
          <a:p>
            <a:r>
              <a:rPr lang="en-US" sz="2400" dirty="0"/>
              <a:t>Are you familiar with </a:t>
            </a:r>
            <a:r>
              <a:rPr lang="en-US" sz="2400" dirty="0" err="1"/>
              <a:t>linux</a:t>
            </a:r>
            <a:r>
              <a:rPr lang="en-US" sz="24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sometimes write code?</a:t>
            </a:r>
          </a:p>
          <a:p>
            <a:pPr lvl="1"/>
            <a:r>
              <a:rPr lang="en-US" sz="2000" dirty="0"/>
              <a:t>What language?</a:t>
            </a:r>
          </a:p>
          <a:p>
            <a:r>
              <a:rPr lang="en-US" sz="24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use git/</a:t>
            </a:r>
            <a:r>
              <a:rPr lang="en-US" sz="2400" dirty="0" err="1"/>
              <a:t>github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30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F185-129E-EF41-B286-E7ECF4C1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dirty="0"/>
              <a:t>An overview of bioinformatics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78807-6E1E-F94F-87F7-18BF7AA6C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6" y="2924944"/>
            <a:ext cx="7551483" cy="26541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F7038-7418-A04E-8A97-47464AFA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933056"/>
            <a:ext cx="3365500" cy="2451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C27CA-2A2E-C446-94FC-5E4EA0A6FA61}"/>
              </a:ext>
            </a:extLst>
          </p:cNvPr>
          <p:cNvSpPr txBox="1">
            <a:spLocks/>
          </p:cNvSpPr>
          <p:nvPr/>
        </p:nvSpPr>
        <p:spPr bwMode="auto">
          <a:xfrm>
            <a:off x="152400" y="1066935"/>
            <a:ext cx="8839200" cy="164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Adam </a:t>
            </a:r>
            <a:r>
              <a:rPr lang="en-US" sz="2400" dirty="0" err="1"/>
              <a:t>Siepel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Professor, Watson School of Biological Sciences; Chair, Simons Center for Quantitative Biology; Cold Spring Harbor Laboratory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6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10775</TotalTime>
  <Words>559</Words>
  <Application>Microsoft Macintosh PowerPoint</Application>
  <PresentationFormat>On-screen Show (4:3)</PresentationFormat>
  <Paragraphs>109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Segoe UI</vt:lpstr>
      <vt:lpstr>Office Theme</vt:lpstr>
      <vt:lpstr>Advanced Sequencing Technologies &amp; Applications</vt:lpstr>
      <vt:lpstr>Introductions to MGI/WashU instructors</vt:lpstr>
      <vt:lpstr>Griffith Lab activities are cancer genomics (informatics) focused: new discovery, translation, method development and training</vt:lpstr>
      <vt:lpstr>Introduction to SEQTEC Informatics – philosophy and goals</vt:lpstr>
      <vt:lpstr>Outline for informatics portion of course</vt:lpstr>
      <vt:lpstr>Course format for a typical day</vt:lpstr>
      <vt:lpstr>Informatics background poll</vt:lpstr>
      <vt:lpstr>Student poll continued</vt:lpstr>
      <vt:lpstr>An overview of bioinformatics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Griffith, Obi</cp:lastModifiedBy>
  <cp:revision>692</cp:revision>
  <dcterms:created xsi:type="dcterms:W3CDTF">2011-11-14T19:50:16Z</dcterms:created>
  <dcterms:modified xsi:type="dcterms:W3CDTF">2019-11-08T14:19:53Z</dcterms:modified>
</cp:coreProperties>
</file>